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335" r:id="rId3"/>
    <p:sldId id="336" r:id="rId4"/>
    <p:sldId id="337" r:id="rId5"/>
    <p:sldId id="338" r:id="rId6"/>
    <p:sldId id="339" r:id="rId7"/>
    <p:sldId id="340" r:id="rId8"/>
    <p:sldId id="341" r:id="rId9"/>
    <p:sldId id="342" r:id="rId10"/>
    <p:sldId id="343" r:id="rId11"/>
    <p:sldId id="344" r:id="rId12"/>
    <p:sldId id="345" r:id="rId13"/>
  </p:sldIdLst>
  <p:sldSz cx="9144000" cy="6858000" type="screen4x3"/>
  <p:notesSz cx="7096125" cy="10229850"/>
  <p:defaultTextStyle>
    <a:defPPr>
      <a:defRPr lang="ja-JP"/>
    </a:defPPr>
    <a:lvl1pPr algn="l" rtl="0" fontAlgn="base">
      <a:spcBef>
        <a:spcPct val="0"/>
      </a:spcBef>
      <a:spcAft>
        <a:spcPct val="0"/>
      </a:spcAft>
      <a:defRPr kumimoji="1" sz="20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Verdana" pitchFamily="34" charset="0"/>
        <a:ea typeface="ＭＳ Ｐゴシック" charset="-128"/>
        <a:cs typeface="+mn-cs"/>
      </a:defRPr>
    </a:lvl5pPr>
    <a:lvl6pPr marL="2286000" algn="l" defTabSz="914400" rtl="0" eaLnBrk="1" latinLnBrk="0" hangingPunct="1">
      <a:defRPr kumimoji="1" sz="2000" kern="1200">
        <a:solidFill>
          <a:schemeClr val="tx1"/>
        </a:solidFill>
        <a:latin typeface="Verdana" pitchFamily="34" charset="0"/>
        <a:ea typeface="ＭＳ Ｐゴシック" charset="-128"/>
        <a:cs typeface="+mn-cs"/>
      </a:defRPr>
    </a:lvl6pPr>
    <a:lvl7pPr marL="2743200" algn="l" defTabSz="914400" rtl="0" eaLnBrk="1" latinLnBrk="0" hangingPunct="1">
      <a:defRPr kumimoji="1" sz="2000" kern="1200">
        <a:solidFill>
          <a:schemeClr val="tx1"/>
        </a:solidFill>
        <a:latin typeface="Verdana" pitchFamily="34" charset="0"/>
        <a:ea typeface="ＭＳ Ｐゴシック" charset="-128"/>
        <a:cs typeface="+mn-cs"/>
      </a:defRPr>
    </a:lvl7pPr>
    <a:lvl8pPr marL="3200400" algn="l" defTabSz="914400" rtl="0" eaLnBrk="1" latinLnBrk="0" hangingPunct="1">
      <a:defRPr kumimoji="1" sz="2000" kern="1200">
        <a:solidFill>
          <a:schemeClr val="tx1"/>
        </a:solidFill>
        <a:latin typeface="Verdana" pitchFamily="34" charset="0"/>
        <a:ea typeface="ＭＳ Ｐゴシック" charset="-128"/>
        <a:cs typeface="+mn-cs"/>
      </a:defRPr>
    </a:lvl8pPr>
    <a:lvl9pPr marL="3657600" algn="l" defTabSz="914400" rtl="0" eaLnBrk="1" latinLnBrk="0" hangingPunct="1">
      <a:defRPr kumimoji="1" sz="20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82" autoAdjust="0"/>
    <p:restoredTop sz="94617" autoAdjust="0"/>
  </p:normalViewPr>
  <p:slideViewPr>
    <p:cSldViewPr>
      <p:cViewPr varScale="1">
        <p:scale>
          <a:sx n="69" d="100"/>
          <a:sy n="69" d="100"/>
        </p:scale>
        <p:origin x="-1188" y="-96"/>
      </p:cViewPr>
      <p:guideLst>
        <p:guide orient="horz" pos="2160"/>
        <p:guide pos="2880"/>
      </p:guideLst>
    </p:cSldViewPr>
  </p:slideViewPr>
  <p:outlineViewPr>
    <p:cViewPr>
      <p:scale>
        <a:sx n="33" d="100"/>
        <a:sy n="33" d="100"/>
      </p:scale>
      <p:origin x="0" y="120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マスター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7" name="日付プレースホルダー 6"/>
          <p:cNvSpPr>
            <a:spLocks noGrp="1"/>
          </p:cNvSpPr>
          <p:nvPr>
            <p:ph type="dt" sz="half" idx="10"/>
          </p:nvPr>
        </p:nvSpPr>
        <p:spPr/>
        <p:txBody>
          <a:bodyPr/>
          <a:lstStyle>
            <a:extLst/>
          </a:lstStyle>
          <a:p>
            <a:endParaRPr lang="en-US" altLang="ja-JP"/>
          </a:p>
        </p:txBody>
      </p:sp>
      <p:sp>
        <p:nvSpPr>
          <p:cNvPr id="20" name="フッター プレースホルダー 19"/>
          <p:cNvSpPr>
            <a:spLocks noGrp="1"/>
          </p:cNvSpPr>
          <p:nvPr>
            <p:ph type="ftr" sz="quarter" idx="11"/>
          </p:nvPr>
        </p:nvSpPr>
        <p:spPr/>
        <p:txBody>
          <a:bodyPr/>
          <a:lstStyle>
            <a:extLst/>
          </a:lstStyle>
          <a:p>
            <a:endParaRPr lang="en-US" altLang="ja-JP"/>
          </a:p>
        </p:txBody>
      </p:sp>
      <p:sp>
        <p:nvSpPr>
          <p:cNvPr id="10" name="スライド番号プレースホルダー 9"/>
          <p:cNvSpPr>
            <a:spLocks noGrp="1"/>
          </p:cNvSpPr>
          <p:nvPr>
            <p:ph type="sldNum" sz="quarter" idx="12"/>
          </p:nvPr>
        </p:nvSpPr>
        <p:spPr/>
        <p:txBody>
          <a:bodyPr/>
          <a:lstStyle>
            <a:extLst/>
          </a:lstStyle>
          <a:p>
            <a:fld id="{72A2B8A0-F484-441F-AFAD-D89219041E82}" type="slidenum">
              <a:rPr lang="en-US" altLang="ja-JP" smtClean="0"/>
              <a:pPr/>
              <a:t>‹#›</a:t>
            </a:fld>
            <a:endParaRPr lang="en-US" altLang="ja-JP"/>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p>
        </p:txBody>
      </p:sp>
      <p:sp>
        <p:nvSpPr>
          <p:cNvPr id="5" name="フッター プレースホルダー 4"/>
          <p:cNvSpPr>
            <a:spLocks noGrp="1"/>
          </p:cNvSpPr>
          <p:nvPr>
            <p:ph type="ftr" sz="quarter" idx="11"/>
          </p:nvPr>
        </p:nvSpPr>
        <p:spPr/>
        <p:txBody>
          <a:bodyPr/>
          <a:lstStyle>
            <a:extLst/>
          </a:lstStyle>
          <a:p>
            <a:endParaRPr lang="en-US" altLang="ja-JP"/>
          </a:p>
        </p:txBody>
      </p:sp>
      <p:sp>
        <p:nvSpPr>
          <p:cNvPr id="6" name="スライド番号プレースホルダー 5"/>
          <p:cNvSpPr>
            <a:spLocks noGrp="1"/>
          </p:cNvSpPr>
          <p:nvPr>
            <p:ph type="sldNum" sz="quarter" idx="12"/>
          </p:nvPr>
        </p:nvSpPr>
        <p:spPr/>
        <p:txBody>
          <a:bodyPr/>
          <a:lstStyle>
            <a:extLst/>
          </a:lstStyle>
          <a:p>
            <a:fld id="{CA39A0BA-DD49-4EB0-8F09-BF8043557820}"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p>
        </p:txBody>
      </p:sp>
      <p:sp>
        <p:nvSpPr>
          <p:cNvPr id="5" name="フッター プレースホルダー 4"/>
          <p:cNvSpPr>
            <a:spLocks noGrp="1"/>
          </p:cNvSpPr>
          <p:nvPr>
            <p:ph type="ftr" sz="quarter" idx="11"/>
          </p:nvPr>
        </p:nvSpPr>
        <p:spPr/>
        <p:txBody>
          <a:bodyPr/>
          <a:lstStyle>
            <a:extLst/>
          </a:lstStyle>
          <a:p>
            <a:endParaRPr lang="en-US" altLang="ja-JP"/>
          </a:p>
        </p:txBody>
      </p:sp>
      <p:sp>
        <p:nvSpPr>
          <p:cNvPr id="6" name="スライド番号プレースホルダー 5"/>
          <p:cNvSpPr>
            <a:spLocks noGrp="1"/>
          </p:cNvSpPr>
          <p:nvPr>
            <p:ph type="sldNum" sz="quarter" idx="12"/>
          </p:nvPr>
        </p:nvSpPr>
        <p:spPr/>
        <p:txBody>
          <a:bodyPr/>
          <a:lstStyle>
            <a:extLst/>
          </a:lstStyle>
          <a:p>
            <a:fld id="{CA39A0BA-DD49-4EB0-8F09-BF8043557820}"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p>
        </p:txBody>
      </p:sp>
      <p:sp>
        <p:nvSpPr>
          <p:cNvPr id="5" name="フッター プレースホルダー 4"/>
          <p:cNvSpPr>
            <a:spLocks noGrp="1"/>
          </p:cNvSpPr>
          <p:nvPr>
            <p:ph type="ftr" sz="quarter" idx="11"/>
          </p:nvPr>
        </p:nvSpPr>
        <p:spPr/>
        <p:txBody>
          <a:bodyPr/>
          <a:lstStyle>
            <a:extLst/>
          </a:lstStyle>
          <a:p>
            <a:endParaRPr lang="en-US" altLang="ja-JP"/>
          </a:p>
        </p:txBody>
      </p:sp>
      <p:sp>
        <p:nvSpPr>
          <p:cNvPr id="6" name="スライド番号プレースホルダー 5"/>
          <p:cNvSpPr>
            <a:spLocks noGrp="1"/>
          </p:cNvSpPr>
          <p:nvPr>
            <p:ph type="sldNum" sz="quarter" idx="12"/>
          </p:nvPr>
        </p:nvSpPr>
        <p:spPr/>
        <p:txBody>
          <a:bodyPr/>
          <a:lstStyle>
            <a:extLst/>
          </a:lstStyle>
          <a:p>
            <a:fld id="{372A016B-1A3E-4B67-BA01-69A5930990FF}"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p>
        </p:txBody>
      </p:sp>
      <p:sp>
        <p:nvSpPr>
          <p:cNvPr id="5" name="フッター プレースホルダー 4"/>
          <p:cNvSpPr>
            <a:spLocks noGrp="1"/>
          </p:cNvSpPr>
          <p:nvPr>
            <p:ph type="ftr" sz="quarter" idx="11"/>
          </p:nvPr>
        </p:nvSpPr>
        <p:spPr/>
        <p:txBody>
          <a:bodyPr/>
          <a:lstStyle>
            <a:extLst/>
          </a:lstStyle>
          <a:p>
            <a:endParaRPr lang="en-US" altLang="ja-JP"/>
          </a:p>
        </p:txBody>
      </p:sp>
      <p:sp>
        <p:nvSpPr>
          <p:cNvPr id="6" name="スライド番号プレースホルダー 5"/>
          <p:cNvSpPr>
            <a:spLocks noGrp="1"/>
          </p:cNvSpPr>
          <p:nvPr>
            <p:ph type="sldNum" sz="quarter" idx="12"/>
          </p:nvPr>
        </p:nvSpPr>
        <p:spPr/>
        <p:txBody>
          <a:bodyPr/>
          <a:lstStyle>
            <a:extLst/>
          </a:lstStyle>
          <a:p>
            <a:fld id="{7303A723-6C21-45B6-80D1-8E9B3A80802B}" type="slidenum">
              <a:rPr lang="en-US" altLang="ja-JP" smtClean="0"/>
              <a:pPr/>
              <a:t>‹#›</a:t>
            </a:fld>
            <a:endParaRPr lang="en-US" altLang="ja-JP"/>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p>
        </p:txBody>
      </p:sp>
      <p:sp>
        <p:nvSpPr>
          <p:cNvPr id="6" name="フッター プレースホルダー 5"/>
          <p:cNvSpPr>
            <a:spLocks noGrp="1"/>
          </p:cNvSpPr>
          <p:nvPr>
            <p:ph type="ftr" sz="quarter" idx="11"/>
          </p:nvPr>
        </p:nvSpPr>
        <p:spPr/>
        <p:txBody>
          <a:bodyPr/>
          <a:lstStyle>
            <a:extLst/>
          </a:lstStyle>
          <a:p>
            <a:endParaRPr lang="en-US" altLang="ja-JP"/>
          </a:p>
        </p:txBody>
      </p:sp>
      <p:sp>
        <p:nvSpPr>
          <p:cNvPr id="7" name="スライド番号プレースホルダー 6"/>
          <p:cNvSpPr>
            <a:spLocks noGrp="1"/>
          </p:cNvSpPr>
          <p:nvPr>
            <p:ph type="sldNum" sz="quarter" idx="12"/>
          </p:nvPr>
        </p:nvSpPr>
        <p:spPr/>
        <p:txBody>
          <a:bodyPr/>
          <a:lstStyle>
            <a:extLst/>
          </a:lstStyle>
          <a:p>
            <a:fld id="{B566877F-6115-4A9B-ADFB-C86A42912464}"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p>
        </p:txBody>
      </p:sp>
      <p:sp>
        <p:nvSpPr>
          <p:cNvPr id="8" name="フッター プレースホルダー 7"/>
          <p:cNvSpPr>
            <a:spLocks noGrp="1"/>
          </p:cNvSpPr>
          <p:nvPr>
            <p:ph type="ftr" sz="quarter" idx="11"/>
          </p:nvPr>
        </p:nvSpPr>
        <p:spPr/>
        <p:txBody>
          <a:bodyPr/>
          <a:lstStyle>
            <a:extLst/>
          </a:lstStyle>
          <a:p>
            <a:endParaRPr lang="en-US" altLang="ja-JP"/>
          </a:p>
        </p:txBody>
      </p:sp>
      <p:sp>
        <p:nvSpPr>
          <p:cNvPr id="9" name="スライド番号プレースホルダー 8"/>
          <p:cNvSpPr>
            <a:spLocks noGrp="1"/>
          </p:cNvSpPr>
          <p:nvPr>
            <p:ph type="sldNum" sz="quarter" idx="12"/>
          </p:nvPr>
        </p:nvSpPr>
        <p:spPr/>
        <p:txBody>
          <a:bodyPr/>
          <a:lstStyle>
            <a:extLst/>
          </a:lstStyle>
          <a:p>
            <a:fld id="{39F841A0-DA13-4D33-AF68-5E12F55593CC}"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endParaRPr lang="en-US" altLang="ja-JP"/>
          </a:p>
        </p:txBody>
      </p:sp>
      <p:sp>
        <p:nvSpPr>
          <p:cNvPr id="4" name="フッター プレースホルダー 3"/>
          <p:cNvSpPr>
            <a:spLocks noGrp="1"/>
          </p:cNvSpPr>
          <p:nvPr>
            <p:ph type="ftr" sz="quarter" idx="11"/>
          </p:nvPr>
        </p:nvSpPr>
        <p:spPr/>
        <p:txBody>
          <a:bodyPr/>
          <a:lstStyle>
            <a:extLst/>
          </a:lstStyle>
          <a:p>
            <a:endParaRPr lang="en-US" altLang="ja-JP"/>
          </a:p>
        </p:txBody>
      </p:sp>
      <p:sp>
        <p:nvSpPr>
          <p:cNvPr id="5" name="スライド番号プレースホルダー 4"/>
          <p:cNvSpPr>
            <a:spLocks noGrp="1"/>
          </p:cNvSpPr>
          <p:nvPr>
            <p:ph type="sldNum" sz="quarter" idx="12"/>
          </p:nvPr>
        </p:nvSpPr>
        <p:spPr/>
        <p:txBody>
          <a:bodyPr/>
          <a:lstStyle>
            <a:extLst/>
          </a:lstStyle>
          <a:p>
            <a:fld id="{294913A6-3FA7-4BCD-9BE5-7127B29AA51D}"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ー 1"/>
          <p:cNvSpPr>
            <a:spLocks noGrp="1"/>
          </p:cNvSpPr>
          <p:nvPr>
            <p:ph type="dt" sz="half" idx="10"/>
          </p:nvPr>
        </p:nvSpPr>
        <p:spPr/>
        <p:txBody>
          <a:bodyPr/>
          <a:lstStyle>
            <a:extLst/>
          </a:lstStyle>
          <a:p>
            <a:endParaRPr lang="en-US" altLang="ja-JP"/>
          </a:p>
        </p:txBody>
      </p:sp>
      <p:sp>
        <p:nvSpPr>
          <p:cNvPr id="3" name="フッター プレースホルダー 2"/>
          <p:cNvSpPr>
            <a:spLocks noGrp="1"/>
          </p:cNvSpPr>
          <p:nvPr>
            <p:ph type="ftr" sz="quarter" idx="11"/>
          </p:nvPr>
        </p:nvSpPr>
        <p:spPr/>
        <p:txBody>
          <a:bodyPr/>
          <a:lstStyle>
            <a:extLst/>
          </a:lstStyle>
          <a:p>
            <a:endParaRPr lang="en-US" altLang="ja-JP"/>
          </a:p>
        </p:txBody>
      </p:sp>
      <p:sp>
        <p:nvSpPr>
          <p:cNvPr id="4" name="スライド番号プレースホルダー 3"/>
          <p:cNvSpPr>
            <a:spLocks noGrp="1"/>
          </p:cNvSpPr>
          <p:nvPr>
            <p:ph type="sldNum" sz="quarter" idx="12"/>
          </p:nvPr>
        </p:nvSpPr>
        <p:spPr/>
        <p:txBody>
          <a:bodyPr/>
          <a:lstStyle>
            <a:extLst/>
          </a:lstStyle>
          <a:p>
            <a:fld id="{E8621E8D-78F3-4BE1-B99B-19BC3B9F64EE}" type="slidenum">
              <a:rPr lang="en-US" altLang="ja-JP" smtClean="0"/>
              <a:pPr/>
              <a:t>‹#›</a:t>
            </a:fld>
            <a:endParaRPr lang="en-US" altLang="ja-JP"/>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p>
        </p:txBody>
      </p:sp>
      <p:sp>
        <p:nvSpPr>
          <p:cNvPr id="6" name="フッター プレースホルダー 5"/>
          <p:cNvSpPr>
            <a:spLocks noGrp="1"/>
          </p:cNvSpPr>
          <p:nvPr>
            <p:ph type="ftr" sz="quarter" idx="11"/>
          </p:nvPr>
        </p:nvSpPr>
        <p:spPr/>
        <p:txBody>
          <a:bodyPr/>
          <a:lstStyle>
            <a:extLst/>
          </a:lstStyle>
          <a:p>
            <a:endParaRPr lang="en-US" altLang="ja-JP"/>
          </a:p>
        </p:txBody>
      </p:sp>
      <p:sp>
        <p:nvSpPr>
          <p:cNvPr id="7" name="スライド番号プレースホルダー 6"/>
          <p:cNvSpPr>
            <a:spLocks noGrp="1"/>
          </p:cNvSpPr>
          <p:nvPr>
            <p:ph type="sldNum" sz="quarter" idx="12"/>
          </p:nvPr>
        </p:nvSpPr>
        <p:spPr/>
        <p:txBody>
          <a:bodyPr/>
          <a:lstStyle>
            <a:extLst/>
          </a:lstStyle>
          <a:p>
            <a:fld id="{CA39A0BA-DD49-4EB0-8F09-BF8043557820}"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extLst/>
          </a:lstStyle>
          <a:p>
            <a:endParaRPr lang="en-US" altLang="ja-JP"/>
          </a:p>
        </p:txBody>
      </p:sp>
      <p:sp>
        <p:nvSpPr>
          <p:cNvPr id="6" name="フッター プレースホルダー 5"/>
          <p:cNvSpPr>
            <a:spLocks noGrp="1"/>
          </p:cNvSpPr>
          <p:nvPr>
            <p:ph type="ftr" sz="quarter" idx="11"/>
          </p:nvPr>
        </p:nvSpPr>
        <p:spPr/>
        <p:txBody>
          <a:bodyPr/>
          <a:lstStyle>
            <a:extLst/>
          </a:lstStyle>
          <a:p>
            <a:endParaRPr lang="en-US" altLang="ja-JP"/>
          </a:p>
        </p:txBody>
      </p:sp>
      <p:sp>
        <p:nvSpPr>
          <p:cNvPr id="7" name="スライド番号プレースホルダー 6"/>
          <p:cNvSpPr>
            <a:spLocks noGrp="1"/>
          </p:cNvSpPr>
          <p:nvPr>
            <p:ph type="sldNum" sz="quarter" idx="12"/>
          </p:nvPr>
        </p:nvSpPr>
        <p:spPr/>
        <p:txBody>
          <a:bodyPr/>
          <a:lstStyle>
            <a:extLst/>
          </a:lstStyle>
          <a:p>
            <a:fld id="{90D9B025-4981-49BA-A465-5A9317791618}" type="slidenum">
              <a:rPr lang="en-US" altLang="ja-JP" smtClean="0"/>
              <a:pPr/>
              <a:t>‹#›</a:t>
            </a:fld>
            <a:endParaRPr lang="en-US" altLang="ja-JP"/>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ー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ー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ー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マスター タイトルの書式設定</a:t>
            </a:r>
            <a:endParaRPr kumimoji="0" lang="en-US"/>
          </a:p>
        </p:txBody>
      </p:sp>
      <p:sp>
        <p:nvSpPr>
          <p:cNvPr id="9" name="テキスト プレースホルダー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ー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ltLang="ja-JP"/>
          </a:p>
        </p:txBody>
      </p:sp>
      <p:sp>
        <p:nvSpPr>
          <p:cNvPr id="10" name="フッター プレースホルダー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ltLang="ja-JP"/>
          </a:p>
        </p:txBody>
      </p:sp>
      <p:sp>
        <p:nvSpPr>
          <p:cNvPr id="22" name="スライド番号プレースホルダー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39A0BA-DD49-4EB0-8F09-BF8043557820}" type="slidenum">
              <a:rPr lang="en-US" altLang="ja-JP" smtClean="0"/>
              <a:pPr/>
              <a:t>‹#›</a:t>
            </a:fld>
            <a:endParaRPr lang="en-US" altLang="ja-JP"/>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Wp4gObGI_s" TargetMode="External"/><Relationship Id="rId2" Type="http://schemas.openxmlformats.org/officeDocument/2006/relationships/hyperlink" Target="https://www.youtube.com/watch?v=Rs98PZ27K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75656" y="404664"/>
            <a:ext cx="7406640" cy="2480296"/>
          </a:xfrm>
        </p:spPr>
        <p:txBody>
          <a:bodyPr>
            <a:normAutofit fontScale="90000"/>
          </a:bodyPr>
          <a:lstStyle/>
          <a:p>
            <a:r>
              <a:rPr lang="en-US" altLang="ja-JP" dirty="0" smtClean="0"/>
              <a:t/>
            </a:r>
            <a:br>
              <a:rPr lang="en-US" altLang="ja-JP" dirty="0" smtClean="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ja-JP" altLang="en-US" sz="5300" dirty="0" smtClean="0"/>
              <a:t>通訳翻訳論</a:t>
            </a:r>
            <a:r>
              <a:rPr lang="en-US" altLang="ja-JP" sz="5300" dirty="0" smtClean="0"/>
              <a:t/>
            </a:r>
            <a:br>
              <a:rPr lang="en-US" altLang="ja-JP" sz="5300" dirty="0" smtClean="0"/>
            </a:br>
            <a:r>
              <a:rPr lang="en-US" altLang="ja-JP" dirty="0"/>
              <a:t/>
            </a:r>
            <a:br>
              <a:rPr lang="en-US" altLang="ja-JP" dirty="0"/>
            </a:br>
            <a:endParaRPr lang="ja-JP" altLang="en-US" dirty="0"/>
          </a:p>
        </p:txBody>
      </p:sp>
      <p:sp>
        <p:nvSpPr>
          <p:cNvPr id="2051" name="Rectangle 3"/>
          <p:cNvSpPr>
            <a:spLocks noGrp="1" noChangeArrowheads="1"/>
          </p:cNvSpPr>
          <p:nvPr>
            <p:ph type="subTitle" idx="1"/>
          </p:nvPr>
        </p:nvSpPr>
        <p:spPr>
          <a:xfrm>
            <a:off x="1447800" y="2204864"/>
            <a:ext cx="7010400" cy="3311699"/>
          </a:xfrm>
        </p:spPr>
        <p:txBody>
          <a:bodyPr>
            <a:normAutofit fontScale="92500"/>
          </a:bodyPr>
          <a:lstStyle/>
          <a:p>
            <a:r>
              <a:rPr lang="ja-JP" altLang="en-US" sz="4200" dirty="0"/>
              <a:t>通訳の実務</a:t>
            </a:r>
          </a:p>
          <a:p>
            <a:r>
              <a:rPr lang="ja-JP" altLang="en-US" sz="4200" dirty="0" smtClean="0"/>
              <a:t>エンターテインメントの通訳</a:t>
            </a:r>
            <a:endParaRPr lang="en-US" altLang="ja-JP" dirty="0"/>
          </a:p>
          <a:p>
            <a:endParaRPr lang="en-US" altLang="ja-JP" dirty="0" smtClean="0"/>
          </a:p>
          <a:p>
            <a:pPr algn="r"/>
            <a:r>
              <a:rPr lang="ja-JP" altLang="en-US" sz="2800" dirty="0"/>
              <a:t>獨協大学国際教養学部　言語文化学科　</a:t>
            </a:r>
            <a:r>
              <a:rPr lang="en-US" altLang="ja-JP" sz="2800" dirty="0"/>
              <a:t/>
            </a:r>
            <a:br>
              <a:rPr lang="en-US" altLang="ja-JP" sz="2800" dirty="0"/>
            </a:br>
            <a:r>
              <a:rPr lang="ja-JP" altLang="en-US" sz="2800" dirty="0"/>
              <a:t>永田小絵</a:t>
            </a:r>
            <a:r>
              <a:rPr lang="ja-JP" altLang="en-US" sz="4800" dirty="0"/>
              <a:t/>
            </a:r>
            <a:br>
              <a:rPr lang="ja-JP" altLang="en-US" sz="4800" dirty="0"/>
            </a:b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ja-JP" altLang="en-US" sz="4200" dirty="0"/>
              <a:t>非言語・パラ言語的要因</a:t>
            </a:r>
          </a:p>
        </p:txBody>
      </p:sp>
      <p:sp>
        <p:nvSpPr>
          <p:cNvPr id="102403" name="Rectangle 3"/>
          <p:cNvSpPr>
            <a:spLocks noGrp="1" noChangeArrowheads="1"/>
          </p:cNvSpPr>
          <p:nvPr>
            <p:ph idx="1"/>
          </p:nvPr>
        </p:nvSpPr>
        <p:spPr/>
        <p:txBody>
          <a:bodyPr>
            <a:normAutofit fontScale="92500" lnSpcReduction="10000"/>
          </a:bodyPr>
          <a:lstStyle/>
          <a:p>
            <a:pPr marL="342900" indent="-342900"/>
            <a:r>
              <a:rPr lang="ja-JP" altLang="en-US" b="1" dirty="0"/>
              <a:t>非言語（ノン・バーバル）要因</a:t>
            </a:r>
          </a:p>
          <a:p>
            <a:pPr marL="742950" lvl="1" indent="-285750"/>
            <a:r>
              <a:rPr lang="ja-JP" altLang="en-US" b="1" dirty="0"/>
              <a:t>服装、持ち物、表情、物腰、話し方、相手との距離</a:t>
            </a:r>
          </a:p>
          <a:p>
            <a:pPr marL="742950" lvl="1" indent="-285750"/>
            <a:r>
              <a:rPr lang="ja-JP" altLang="en-US" b="1" dirty="0"/>
              <a:t>言語そのものによる伝達は３０％といわれる</a:t>
            </a:r>
          </a:p>
          <a:p>
            <a:pPr marL="342900" indent="-342900"/>
            <a:r>
              <a:rPr lang="ja-JP" altLang="en-US" b="1" dirty="0"/>
              <a:t>パラ言語（音声表現）要因</a:t>
            </a:r>
          </a:p>
          <a:p>
            <a:pPr marL="742950" lvl="1" indent="-285750"/>
            <a:r>
              <a:rPr lang="ja-JP" altLang="en-US" b="1" dirty="0"/>
              <a:t>発音、発声、音量、声の高低・大小、速度、抑揚</a:t>
            </a:r>
            <a:r>
              <a:rPr lang="en-US" altLang="ja-JP" b="1" dirty="0">
                <a:latin typeface="Arial"/>
              </a:rPr>
              <a:t>…</a:t>
            </a:r>
            <a:endParaRPr lang="en-US" altLang="ja-JP" b="1" dirty="0"/>
          </a:p>
          <a:p>
            <a:pPr marL="742950" lvl="1" indent="-285750">
              <a:buFont typeface="Wingdings" pitchFamily="2" charset="2"/>
              <a:buNone/>
            </a:pPr>
            <a:r>
              <a:rPr lang="ja-JP" altLang="en-US" b="1" dirty="0"/>
              <a:t>　　→　聞きやすさ、わかりやすさ</a:t>
            </a:r>
          </a:p>
          <a:p>
            <a:pPr marL="342900" indent="-342900"/>
            <a:r>
              <a:rPr lang="ja-JP" altLang="en-US" b="1" dirty="0"/>
              <a:t>身体言語と通訳者</a:t>
            </a:r>
          </a:p>
          <a:p>
            <a:pPr marL="742950" lvl="1" indent="-285750"/>
            <a:r>
              <a:rPr lang="ja-JP" altLang="en-US" b="1" dirty="0"/>
              <a:t>身振り手振りをどう訳すか</a:t>
            </a:r>
          </a:p>
        </p:txBody>
      </p:sp>
    </p:spTree>
    <p:extLst>
      <p:ext uri="{BB962C8B-B14F-4D97-AF65-F5344CB8AC3E}">
        <p14:creationId xmlns:p14="http://schemas.microsoft.com/office/powerpoint/2010/main" val="357042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ctr"/>
            <a:r>
              <a:rPr lang="ja-JP" altLang="en-US" b="1" dirty="0"/>
              <a:t>通訳能力の三次元モデル</a:t>
            </a:r>
          </a:p>
        </p:txBody>
      </p:sp>
      <p:sp>
        <p:nvSpPr>
          <p:cNvPr id="104451" name="Rectangle 3"/>
          <p:cNvSpPr>
            <a:spLocks noGrp="1" noChangeArrowheads="1"/>
          </p:cNvSpPr>
          <p:nvPr>
            <p:ph idx="1"/>
          </p:nvPr>
        </p:nvSpPr>
        <p:spPr>
          <a:xfrm>
            <a:off x="381000" y="1600200"/>
            <a:ext cx="8229600" cy="4530725"/>
          </a:xfrm>
        </p:spPr>
        <p:txBody>
          <a:bodyPr/>
          <a:lstStyle/>
          <a:p>
            <a:pPr marL="342900" indent="-342900"/>
            <a:r>
              <a:rPr lang="ja-JP" altLang="en-US" b="1" dirty="0"/>
              <a:t>通訳は言語能力・知識・技術の三つがそろって初めて可能になる。どれか一つがゼロなら全体もゼロ。</a:t>
            </a:r>
          </a:p>
          <a:p>
            <a:pPr marL="342900" indent="-342900">
              <a:buFont typeface="Wingdings" pitchFamily="2" charset="2"/>
              <a:buNone/>
            </a:pPr>
            <a:endParaRPr lang="en-US" altLang="ja-JP" dirty="0"/>
          </a:p>
        </p:txBody>
      </p:sp>
      <p:sp>
        <p:nvSpPr>
          <p:cNvPr id="104452" name="Line 4"/>
          <p:cNvSpPr>
            <a:spLocks noChangeShapeType="1"/>
          </p:cNvSpPr>
          <p:nvPr/>
        </p:nvSpPr>
        <p:spPr bwMode="auto">
          <a:xfrm flipV="1">
            <a:off x="2057400" y="3200400"/>
            <a:ext cx="0" cy="1828800"/>
          </a:xfrm>
          <a:prstGeom prst="line">
            <a:avLst/>
          </a:prstGeom>
          <a:noFill/>
          <a:ln w="9525">
            <a:solidFill>
              <a:schemeClr val="tx1"/>
            </a:solidFill>
            <a:round/>
            <a:headEnd/>
            <a:tailEnd type="triangle" w="med" len="med"/>
          </a:ln>
          <a:effectLst/>
        </p:spPr>
        <p:txBody>
          <a:bodyPr/>
          <a:lstStyle/>
          <a:p>
            <a:endParaRPr lang="ja-JP" altLang="en-US"/>
          </a:p>
        </p:txBody>
      </p:sp>
      <p:sp>
        <p:nvSpPr>
          <p:cNvPr id="104453" name="Line 5"/>
          <p:cNvSpPr>
            <a:spLocks noChangeShapeType="1"/>
          </p:cNvSpPr>
          <p:nvPr/>
        </p:nvSpPr>
        <p:spPr bwMode="auto">
          <a:xfrm>
            <a:off x="2209800" y="5029200"/>
            <a:ext cx="2133600" cy="0"/>
          </a:xfrm>
          <a:prstGeom prst="line">
            <a:avLst/>
          </a:prstGeom>
          <a:noFill/>
          <a:ln w="28575">
            <a:solidFill>
              <a:schemeClr val="tx1"/>
            </a:solidFill>
            <a:round/>
            <a:headEnd/>
            <a:tailEnd type="triangle" w="med" len="med"/>
          </a:ln>
          <a:effectLst/>
        </p:spPr>
        <p:txBody>
          <a:bodyPr/>
          <a:lstStyle/>
          <a:p>
            <a:endParaRPr lang="ja-JP" altLang="en-US"/>
          </a:p>
        </p:txBody>
      </p:sp>
      <p:sp>
        <p:nvSpPr>
          <p:cNvPr id="104454" name="Line 6"/>
          <p:cNvSpPr>
            <a:spLocks noChangeShapeType="1"/>
          </p:cNvSpPr>
          <p:nvPr/>
        </p:nvSpPr>
        <p:spPr bwMode="auto">
          <a:xfrm flipH="1">
            <a:off x="1066800" y="5029200"/>
            <a:ext cx="1143000" cy="685800"/>
          </a:xfrm>
          <a:prstGeom prst="line">
            <a:avLst/>
          </a:prstGeom>
          <a:noFill/>
          <a:ln w="9525">
            <a:solidFill>
              <a:schemeClr val="tx1"/>
            </a:solidFill>
            <a:round/>
            <a:headEnd/>
            <a:tailEnd type="triangle" w="med" len="med"/>
          </a:ln>
          <a:effectLst/>
        </p:spPr>
        <p:txBody>
          <a:bodyPr/>
          <a:lstStyle/>
          <a:p>
            <a:endParaRPr lang="ja-JP" altLang="en-US"/>
          </a:p>
        </p:txBody>
      </p:sp>
      <p:sp>
        <p:nvSpPr>
          <p:cNvPr id="104455" name="AutoShape 7"/>
          <p:cNvSpPr>
            <a:spLocks noChangeArrowheads="1"/>
          </p:cNvSpPr>
          <p:nvPr/>
        </p:nvSpPr>
        <p:spPr bwMode="auto">
          <a:xfrm>
            <a:off x="1676400" y="4038600"/>
            <a:ext cx="1600200" cy="1295400"/>
          </a:xfrm>
          <a:prstGeom prst="cube">
            <a:avLst>
              <a:gd name="adj" fmla="val 26389"/>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104456" name="Text Box 8"/>
          <p:cNvSpPr txBox="1">
            <a:spLocks noChangeArrowheads="1"/>
          </p:cNvSpPr>
          <p:nvPr/>
        </p:nvSpPr>
        <p:spPr bwMode="auto">
          <a:xfrm>
            <a:off x="4419600" y="2819400"/>
            <a:ext cx="4114800" cy="366713"/>
          </a:xfrm>
          <a:prstGeom prst="rect">
            <a:avLst/>
          </a:prstGeom>
          <a:noFill/>
          <a:ln w="9525">
            <a:noFill/>
            <a:miter lim="800000"/>
            <a:headEnd/>
            <a:tailEnd/>
          </a:ln>
          <a:effectLst/>
        </p:spPr>
        <p:txBody>
          <a:bodyPr>
            <a:spAutoFit/>
          </a:bodyPr>
          <a:lstStyle/>
          <a:p>
            <a:pPr>
              <a:spcBef>
                <a:spcPct val="50000"/>
              </a:spcBef>
            </a:pPr>
            <a:endParaRPr lang="ja-JP" altLang="ja-JP" sz="1800"/>
          </a:p>
        </p:txBody>
      </p:sp>
      <p:sp>
        <p:nvSpPr>
          <p:cNvPr id="104457" name="Text Box 9"/>
          <p:cNvSpPr txBox="1">
            <a:spLocks noChangeArrowheads="1"/>
          </p:cNvSpPr>
          <p:nvPr/>
        </p:nvSpPr>
        <p:spPr bwMode="auto">
          <a:xfrm>
            <a:off x="4572000" y="2971800"/>
            <a:ext cx="3657600" cy="3281363"/>
          </a:xfrm>
          <a:prstGeom prst="rect">
            <a:avLst/>
          </a:prstGeom>
          <a:noFill/>
          <a:ln w="9525">
            <a:noFill/>
            <a:miter lim="800000"/>
            <a:headEnd/>
            <a:tailEnd/>
          </a:ln>
          <a:effectLst/>
        </p:spPr>
        <p:txBody>
          <a:bodyPr>
            <a:spAutoFit/>
          </a:bodyPr>
          <a:lstStyle/>
          <a:p>
            <a:pPr>
              <a:spcBef>
                <a:spcPct val="50000"/>
              </a:spcBef>
            </a:pPr>
            <a:r>
              <a:rPr lang="ja-JP" altLang="en-US" b="1"/>
              <a:t>・　外国語が全くわからない。</a:t>
            </a:r>
          </a:p>
          <a:p>
            <a:pPr>
              <a:spcBef>
                <a:spcPct val="50000"/>
              </a:spcBef>
            </a:pPr>
            <a:r>
              <a:rPr lang="ja-JP" altLang="en-US" b="1"/>
              <a:t>・　そのことを全く知らない。</a:t>
            </a:r>
          </a:p>
          <a:p>
            <a:pPr>
              <a:spcBef>
                <a:spcPct val="50000"/>
              </a:spcBef>
            </a:pPr>
            <a:r>
              <a:rPr lang="ja-JP" altLang="en-US" b="1"/>
              <a:t>・　情報処理ができない。</a:t>
            </a:r>
          </a:p>
          <a:p>
            <a:pPr>
              <a:spcBef>
                <a:spcPct val="50000"/>
              </a:spcBef>
            </a:pPr>
            <a:r>
              <a:rPr lang="ja-JP" altLang="en-US" b="1"/>
              <a:t>・　音声表現ができない</a:t>
            </a:r>
          </a:p>
          <a:p>
            <a:pPr>
              <a:spcBef>
                <a:spcPct val="50000"/>
              </a:spcBef>
            </a:pPr>
            <a:r>
              <a:rPr lang="ja-JP" altLang="en-US" sz="1800"/>
              <a:t>　　　　　　　　　</a:t>
            </a:r>
            <a:r>
              <a:rPr lang="ja-JP" altLang="en-US" sz="1800" b="1"/>
              <a:t>　　　　　　</a:t>
            </a:r>
            <a:r>
              <a:rPr lang="en-US" altLang="ja-JP" sz="1800" b="1">
                <a:latin typeface="Arial"/>
              </a:rPr>
              <a:t>…</a:t>
            </a:r>
            <a:r>
              <a:rPr lang="en-US" altLang="ja-JP" sz="1800" b="1"/>
              <a:t>etc</a:t>
            </a:r>
            <a:r>
              <a:rPr lang="ja-JP" altLang="en-US" sz="1800" b="1"/>
              <a:t>．</a:t>
            </a:r>
          </a:p>
          <a:p>
            <a:pPr>
              <a:spcBef>
                <a:spcPct val="50000"/>
              </a:spcBef>
            </a:pPr>
            <a:r>
              <a:rPr lang="ja-JP" altLang="en-US" sz="1800" b="1"/>
              <a:t>このような場合には、左図の体積は</a:t>
            </a:r>
          </a:p>
          <a:p>
            <a:pPr>
              <a:spcBef>
                <a:spcPct val="50000"/>
              </a:spcBef>
            </a:pPr>
            <a:r>
              <a:rPr lang="ja-JP" altLang="en-US" sz="1800" b="1"/>
              <a:t>ゼロとなる。すなわち、通訳の役割を果たせないことになる。</a:t>
            </a:r>
          </a:p>
        </p:txBody>
      </p:sp>
    </p:spTree>
    <p:extLst>
      <p:ext uri="{BB962C8B-B14F-4D97-AF65-F5344CB8AC3E}">
        <p14:creationId xmlns:p14="http://schemas.microsoft.com/office/powerpoint/2010/main" val="176694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ja-JP" altLang="en-US" dirty="0"/>
              <a:t>通訳のプロセス　ーまとめー</a:t>
            </a:r>
          </a:p>
        </p:txBody>
      </p:sp>
      <p:sp>
        <p:nvSpPr>
          <p:cNvPr id="105475" name="Rectangle 3"/>
          <p:cNvSpPr>
            <a:spLocks noGrp="1" noChangeArrowheads="1"/>
          </p:cNvSpPr>
          <p:nvPr>
            <p:ph idx="1"/>
          </p:nvPr>
        </p:nvSpPr>
        <p:spPr>
          <a:xfrm>
            <a:off x="899592" y="1268760"/>
            <a:ext cx="8244408" cy="5328592"/>
          </a:xfrm>
        </p:spPr>
        <p:txBody>
          <a:bodyPr>
            <a:normAutofit lnSpcReduction="10000"/>
          </a:bodyPr>
          <a:lstStyle/>
          <a:p>
            <a:pPr marL="342900" indent="-342900">
              <a:lnSpc>
                <a:spcPct val="90000"/>
              </a:lnSpc>
            </a:pPr>
            <a:r>
              <a:rPr lang="ja-JP" altLang="en-US" b="1" dirty="0"/>
              <a:t>通訳者は長期記憶として保持されている各種の知識を総合的に運用しながら話し手のメッセージをとらえる。</a:t>
            </a:r>
          </a:p>
          <a:p>
            <a:pPr marL="342900" indent="-342900">
              <a:lnSpc>
                <a:spcPct val="90000"/>
              </a:lnSpc>
            </a:pPr>
            <a:r>
              <a:rPr lang="ja-JP" altLang="en-US" b="1" dirty="0"/>
              <a:t>ＴＬ転換の際には通訳スキルを駆使して意味単位ごとのオンライン処理をおこない、言語使用域</a:t>
            </a:r>
            <a:r>
              <a:rPr lang="ja-JP" altLang="en-US" b="1" dirty="0" smtClean="0"/>
              <a:t>にもとづき</a:t>
            </a:r>
            <a:r>
              <a:rPr lang="ja-JP" altLang="en-US" b="1" dirty="0"/>
              <a:t>適切な表現方法を選択する。</a:t>
            </a:r>
          </a:p>
          <a:p>
            <a:pPr marL="342900" indent="-342900">
              <a:lnSpc>
                <a:spcPct val="90000"/>
              </a:lnSpc>
            </a:pPr>
            <a:r>
              <a:rPr lang="ja-JP" altLang="en-US" b="1" dirty="0"/>
              <a:t>通訳者は明瞭な発音、発声、豊かな音量と安定した声のトーン、聴き手の情報処理を容易にする速度と間の取り方を工夫し魅力的なパフォーマンスでアウトプットする。</a:t>
            </a:r>
          </a:p>
        </p:txBody>
      </p:sp>
    </p:spTree>
    <p:extLst>
      <p:ext uri="{BB962C8B-B14F-4D97-AF65-F5344CB8AC3E}">
        <p14:creationId xmlns:p14="http://schemas.microsoft.com/office/powerpoint/2010/main" val="2506636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115616" y="116632"/>
            <a:ext cx="7498080" cy="1143000"/>
          </a:xfrm>
        </p:spPr>
        <p:txBody>
          <a:bodyPr/>
          <a:lstStyle/>
          <a:p>
            <a:r>
              <a:rPr lang="ja-JP" altLang="en-US" dirty="0"/>
              <a:t>芸能・スポーツの通訳</a:t>
            </a:r>
          </a:p>
        </p:txBody>
      </p:sp>
      <p:sp>
        <p:nvSpPr>
          <p:cNvPr id="110595" name="Rectangle 3"/>
          <p:cNvSpPr>
            <a:spLocks noGrp="1" noChangeArrowheads="1"/>
          </p:cNvSpPr>
          <p:nvPr>
            <p:ph idx="1"/>
          </p:nvPr>
        </p:nvSpPr>
        <p:spPr>
          <a:xfrm>
            <a:off x="971600" y="1268760"/>
            <a:ext cx="7653288" cy="5149503"/>
          </a:xfrm>
        </p:spPr>
        <p:txBody>
          <a:bodyPr>
            <a:normAutofit fontScale="92500" lnSpcReduction="10000"/>
          </a:bodyPr>
          <a:lstStyle/>
          <a:p>
            <a:pPr marL="342900" indent="-342900"/>
            <a:r>
              <a:rPr lang="ja-JP" altLang="en-US" dirty="0"/>
              <a:t>芸能通訳</a:t>
            </a:r>
          </a:p>
          <a:p>
            <a:pPr marL="692150" lvl="1" indent="-347663"/>
            <a:r>
              <a:rPr lang="ja-JP" altLang="en-US" sz="2200" b="1" dirty="0"/>
              <a:t>来日したアーティストの記者会見、インタビュー、テレビ出演およびその打ち合わせ、日常生活の世話、スケジュール管理、芝居の稽古やリハーサルの通訳など多岐に</a:t>
            </a:r>
            <a:r>
              <a:rPr lang="ja-JP" altLang="en-US" sz="2200" b="1" dirty="0" smtClean="0"/>
              <a:t>わたる</a:t>
            </a:r>
            <a:r>
              <a:rPr lang="en-US" altLang="ja-JP" sz="2200" b="1" dirty="0"/>
              <a:t/>
            </a:r>
            <a:br>
              <a:rPr lang="en-US" altLang="ja-JP" sz="2200" b="1" dirty="0"/>
            </a:br>
            <a:r>
              <a:rPr lang="ja-JP" altLang="en-US" sz="2200" b="1" dirty="0" smtClean="0"/>
              <a:t>実例　戸田奈津子さん</a:t>
            </a:r>
            <a:r>
              <a:rPr lang="en-US" altLang="ja-JP" sz="2200" b="1" dirty="0" smtClean="0"/>
              <a:t/>
            </a:r>
            <a:br>
              <a:rPr lang="en-US" altLang="ja-JP" sz="2200" b="1" dirty="0" smtClean="0"/>
            </a:br>
            <a:r>
              <a:rPr lang="en-US" altLang="ja-JP" sz="2200" b="1" dirty="0" smtClean="0">
                <a:hlinkClick r:id="rId2"/>
              </a:rPr>
              <a:t>https</a:t>
            </a:r>
            <a:r>
              <a:rPr lang="en-US" altLang="ja-JP" sz="2200" b="1" dirty="0">
                <a:hlinkClick r:id="rId2"/>
              </a:rPr>
              <a:t>://www.youtube.com/watch?v=Rs98PZ27KSI</a:t>
            </a:r>
            <a:endParaRPr lang="ja-JP" altLang="en-US" sz="2200" b="1" dirty="0"/>
          </a:p>
          <a:p>
            <a:pPr marL="342900" indent="-342900"/>
            <a:r>
              <a:rPr lang="ja-JP" altLang="en-US" dirty="0"/>
              <a:t>スポーツの通訳</a:t>
            </a:r>
          </a:p>
          <a:p>
            <a:pPr marL="692150" lvl="1" indent="-347663"/>
            <a:r>
              <a:rPr lang="ja-JP" altLang="en-US" sz="2200" b="1" dirty="0"/>
              <a:t>国内外で開催される</a:t>
            </a:r>
            <a:r>
              <a:rPr lang="ja-JP" altLang="en-US" sz="2200" b="1" dirty="0">
                <a:solidFill>
                  <a:schemeClr val="accent2"/>
                </a:solidFill>
              </a:rPr>
              <a:t>スポーツ大会などイベントでの通訳</a:t>
            </a:r>
            <a:r>
              <a:rPr lang="ja-JP" altLang="en-US" sz="2200" b="1" dirty="0"/>
              <a:t>（選手団付き、事務局付き、ＶＩＰ付き、プレス、インフォメーション、連絡など）</a:t>
            </a:r>
          </a:p>
          <a:p>
            <a:pPr marL="692150" lvl="1" indent="-347663"/>
            <a:r>
              <a:rPr lang="ja-JP" altLang="en-US" sz="2200" b="1" dirty="0">
                <a:solidFill>
                  <a:schemeClr val="accent2"/>
                </a:solidFill>
              </a:rPr>
              <a:t>プロスポーツ（野球、サッカー、格闘技など）の選手付き</a:t>
            </a:r>
            <a:r>
              <a:rPr lang="ja-JP" altLang="en-US" sz="2200" b="1" dirty="0"/>
              <a:t>、インタビュー、練習、スタッフ、他の選手とのコミュニケーション、生活全般の</a:t>
            </a:r>
            <a:r>
              <a:rPr lang="ja-JP" altLang="en-US" sz="2200" b="1" dirty="0" smtClean="0"/>
              <a:t>世話</a:t>
            </a:r>
            <a:r>
              <a:rPr lang="en-US" altLang="ja-JP" sz="2200" b="1" dirty="0" smtClean="0"/>
              <a:t/>
            </a:r>
            <a:br>
              <a:rPr lang="en-US" altLang="ja-JP" sz="2200" b="1" dirty="0" smtClean="0"/>
            </a:br>
            <a:r>
              <a:rPr lang="ja-JP" altLang="en-US" sz="2200" b="1" dirty="0"/>
              <a:t>実例　</a:t>
            </a:r>
            <a:r>
              <a:rPr lang="ja-JP" altLang="en-US" sz="2200" dirty="0"/>
              <a:t>ハリルジャパンを強くする、</a:t>
            </a:r>
            <a:r>
              <a:rPr lang="en-US" altLang="ja-JP" sz="2200" dirty="0"/>
              <a:t>"</a:t>
            </a:r>
            <a:r>
              <a:rPr lang="ja-JP" altLang="en-US" sz="2200" dirty="0"/>
              <a:t>超優秀な</a:t>
            </a:r>
            <a:r>
              <a:rPr lang="en-US" altLang="ja-JP" sz="2200" dirty="0"/>
              <a:t>"</a:t>
            </a:r>
            <a:r>
              <a:rPr lang="ja-JP" altLang="en-US" sz="2200" dirty="0"/>
              <a:t>日本語通訳</a:t>
            </a:r>
            <a:r>
              <a:rPr lang="ja-JP" altLang="en-US" sz="2200" b="1" dirty="0"/>
              <a:t>　</a:t>
            </a:r>
            <a:r>
              <a:rPr lang="en-US" altLang="ja-JP" sz="2200" b="1" dirty="0"/>
              <a:t> </a:t>
            </a:r>
            <a:br>
              <a:rPr lang="en-US" altLang="ja-JP" sz="2200" b="1" dirty="0"/>
            </a:br>
            <a:r>
              <a:rPr lang="en-US" altLang="ja-JP" sz="2200" b="1" dirty="0">
                <a:hlinkClick r:id="rId3"/>
              </a:rPr>
              <a:t>https://www.youtube.com/watch?v=4Wp4gObGI_s</a:t>
            </a:r>
            <a:endParaRPr lang="en-US" altLang="ja-JP" sz="1900" dirty="0"/>
          </a:p>
          <a:p>
            <a:pPr marL="692150" lvl="1" indent="-347663"/>
            <a:endParaRPr lang="ja-JP" altLang="en-US" sz="19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ja-JP" altLang="en-US" dirty="0"/>
              <a:t>芸能・スポーツ通訳者の資質</a:t>
            </a:r>
          </a:p>
        </p:txBody>
      </p:sp>
      <p:sp>
        <p:nvSpPr>
          <p:cNvPr id="111619" name="Rectangle 3"/>
          <p:cNvSpPr>
            <a:spLocks noGrp="1" noChangeArrowheads="1"/>
          </p:cNvSpPr>
          <p:nvPr>
            <p:ph idx="1"/>
          </p:nvPr>
        </p:nvSpPr>
        <p:spPr>
          <a:xfrm>
            <a:off x="1043608" y="1412776"/>
            <a:ext cx="7524130" cy="4968552"/>
          </a:xfrm>
        </p:spPr>
        <p:txBody>
          <a:bodyPr>
            <a:normAutofit/>
          </a:bodyPr>
          <a:lstStyle/>
          <a:p>
            <a:pPr marL="342900" indent="-342900"/>
            <a:r>
              <a:rPr lang="ja-JP" altLang="en-US" sz="2800" dirty="0" smtClean="0"/>
              <a:t>通訳</a:t>
            </a:r>
            <a:r>
              <a:rPr lang="ja-JP" altLang="en-US" sz="2800" dirty="0"/>
              <a:t>を行うジャンルに関する幅広く</a:t>
            </a:r>
            <a:r>
              <a:rPr lang="ja-JP" altLang="en-US" sz="2800" dirty="0" smtClean="0"/>
              <a:t>深い知識</a:t>
            </a:r>
            <a:endParaRPr lang="ja-JP" altLang="en-US" sz="2800" dirty="0"/>
          </a:p>
          <a:p>
            <a:pPr marL="692150" lvl="1" indent="-347663"/>
            <a:r>
              <a:rPr lang="ja-JP" altLang="en-US" sz="2400" b="1" dirty="0"/>
              <a:t>映画、演劇、音楽などに関する知識</a:t>
            </a:r>
          </a:p>
          <a:p>
            <a:pPr marL="692150" lvl="1" indent="-347663"/>
            <a:r>
              <a:rPr lang="ja-JP" altLang="en-US" sz="2400" b="1" dirty="0"/>
              <a:t>スポーツのルール、周辺的情報（選手、記録、チームの勝敗などなど）</a:t>
            </a:r>
          </a:p>
          <a:p>
            <a:pPr marL="342900" indent="-342900"/>
            <a:r>
              <a:rPr lang="ja-JP" altLang="en-US" sz="2800" dirty="0"/>
              <a:t>舞台</a:t>
            </a:r>
            <a:r>
              <a:rPr lang="ja-JP" altLang="en-US" sz="2800" dirty="0" smtClean="0"/>
              <a:t>度胸</a:t>
            </a:r>
            <a:endParaRPr lang="ja-JP" altLang="en-US" sz="2800" dirty="0"/>
          </a:p>
          <a:p>
            <a:pPr marL="692150" lvl="1" indent="-347663"/>
            <a:r>
              <a:rPr lang="ja-JP" altLang="en-US" sz="2400" b="1" dirty="0"/>
              <a:t>テレビ出演や記者会見など人前に出て通訳する</a:t>
            </a:r>
          </a:p>
          <a:p>
            <a:pPr marL="342900" indent="-342900"/>
            <a:r>
              <a:rPr lang="ja-JP" altLang="en-US" sz="2800" dirty="0" smtClean="0"/>
              <a:t>ホスピタリティー</a:t>
            </a:r>
            <a:endParaRPr lang="ja-JP" altLang="en-US" sz="2800" dirty="0"/>
          </a:p>
          <a:p>
            <a:pPr marL="692150" lvl="1" indent="-347663"/>
            <a:r>
              <a:rPr lang="ja-JP" altLang="en-US" sz="2400" b="1" dirty="0"/>
              <a:t>アーティストやスポーツ選手と長時間ともに行動するため、世話好きな性格が</a:t>
            </a:r>
            <a:r>
              <a:rPr lang="ja-JP" altLang="en-US" sz="2400" b="1" dirty="0" smtClean="0"/>
              <a:t>望ましい</a:t>
            </a:r>
            <a:endParaRPr lang="en-US" altLang="ja-JP" sz="2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ja-JP" altLang="en-US" sz="4800" dirty="0"/>
              <a:t>通訳の原理</a:t>
            </a:r>
          </a:p>
        </p:txBody>
      </p:sp>
      <p:sp>
        <p:nvSpPr>
          <p:cNvPr id="95235" name="Rectangle 3"/>
          <p:cNvSpPr>
            <a:spLocks noGrp="1" noChangeArrowheads="1"/>
          </p:cNvSpPr>
          <p:nvPr>
            <p:ph type="subTitle" idx="1"/>
          </p:nvPr>
        </p:nvSpPr>
        <p:spPr>
          <a:xfrm>
            <a:off x="609600" y="3270250"/>
            <a:ext cx="7924800" cy="2209800"/>
          </a:xfrm>
        </p:spPr>
        <p:txBody>
          <a:bodyPr/>
          <a:lstStyle/>
          <a:p>
            <a:endParaRPr lang="en-US" altLang="ja-JP" sz="3200" b="1" dirty="0"/>
          </a:p>
          <a:p>
            <a:r>
              <a:rPr lang="ja-JP" altLang="en-US" sz="3200" b="1" dirty="0"/>
              <a:t>理解→転換→表出のプロセスについて</a:t>
            </a:r>
          </a:p>
        </p:txBody>
      </p:sp>
    </p:spTree>
    <p:extLst>
      <p:ext uri="{BB962C8B-B14F-4D97-AF65-F5344CB8AC3E}">
        <p14:creationId xmlns:p14="http://schemas.microsoft.com/office/powerpoint/2010/main" val="38815684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74675" y="300038"/>
            <a:ext cx="8001000" cy="1216025"/>
          </a:xfrm>
        </p:spPr>
        <p:txBody>
          <a:bodyPr/>
          <a:lstStyle/>
          <a:p>
            <a:pPr algn="ctr"/>
            <a:r>
              <a:rPr lang="ja-JP" altLang="en-US" sz="4200" dirty="0"/>
              <a:t>用語の説明：言語の種別</a:t>
            </a:r>
          </a:p>
        </p:txBody>
      </p:sp>
      <p:sp>
        <p:nvSpPr>
          <p:cNvPr id="96259" name="Rectangle 3"/>
          <p:cNvSpPr>
            <a:spLocks noGrp="1" noChangeArrowheads="1"/>
          </p:cNvSpPr>
          <p:nvPr>
            <p:ph idx="1"/>
          </p:nvPr>
        </p:nvSpPr>
        <p:spPr/>
        <p:txBody>
          <a:bodyPr>
            <a:normAutofit lnSpcReduction="10000"/>
          </a:bodyPr>
          <a:lstStyle/>
          <a:p>
            <a:pPr marL="342900" indent="-342900"/>
            <a:r>
              <a:rPr lang="ja-JP" altLang="en-US" b="1" dirty="0"/>
              <a:t>ＳＬ：起点言語　</a:t>
            </a:r>
            <a:r>
              <a:rPr lang="en-US" altLang="ja-JP" b="1" dirty="0"/>
              <a:t>source language</a:t>
            </a:r>
            <a:r>
              <a:rPr lang="ja-JP" altLang="en-US" b="1" dirty="0"/>
              <a:t>　</a:t>
            </a:r>
          </a:p>
          <a:p>
            <a:pPr marL="742950" lvl="1" indent="-285750"/>
            <a:r>
              <a:rPr lang="ja-JP" altLang="en-US" b="1" dirty="0"/>
              <a:t>話し手の言語、翻訳、通訳の原語</a:t>
            </a:r>
          </a:p>
          <a:p>
            <a:pPr marL="342900" indent="-342900"/>
            <a:r>
              <a:rPr lang="ja-JP" altLang="en-US" b="1" dirty="0"/>
              <a:t>ＴＬ：目標言語  </a:t>
            </a:r>
            <a:r>
              <a:rPr lang="en-US" altLang="ja-JP" b="1" dirty="0"/>
              <a:t>target language</a:t>
            </a:r>
          </a:p>
          <a:p>
            <a:pPr marL="742950" lvl="1" indent="-285750"/>
            <a:r>
              <a:rPr lang="ja-JP" altLang="en-US" b="1" dirty="0"/>
              <a:t>聞き手の言語、翻訳、通訳の訳出語</a:t>
            </a:r>
          </a:p>
          <a:p>
            <a:pPr marL="342900" indent="-342900"/>
            <a:r>
              <a:rPr lang="ja-JP" altLang="en-US" b="1" u="sng" dirty="0"/>
              <a:t>通訳者はＳＬからＴＬへの通訳を行う</a:t>
            </a:r>
          </a:p>
          <a:p>
            <a:pPr marL="342900" indent="-342900"/>
            <a:r>
              <a:rPr lang="ja-JP" altLang="en-US" b="1" dirty="0"/>
              <a:t>Ａ言語：通訳者にとっての母語</a:t>
            </a:r>
          </a:p>
          <a:p>
            <a:pPr marL="342900" indent="-342900"/>
            <a:r>
              <a:rPr lang="ja-JP" altLang="en-US" b="1" dirty="0"/>
              <a:t>Ｂ言語：通訳者にとっての第二言語</a:t>
            </a:r>
          </a:p>
          <a:p>
            <a:pPr marL="742950" lvl="1" indent="-285750"/>
            <a:r>
              <a:rPr lang="ja-JP" altLang="en-US" b="1" dirty="0"/>
              <a:t>パッシブ能力：聞く、読む能力</a:t>
            </a:r>
          </a:p>
          <a:p>
            <a:pPr marL="742950" lvl="1" indent="-285750"/>
            <a:r>
              <a:rPr lang="ja-JP" altLang="en-US" b="1" dirty="0"/>
              <a:t>アクティブ能力：話す、書く能力</a:t>
            </a:r>
            <a:endParaRPr lang="ja-JP" altLang="en-US" b="1" u="sng" dirty="0"/>
          </a:p>
          <a:p>
            <a:pPr marL="342900" indent="-342900">
              <a:buFont typeface="Wingdings" pitchFamily="2" charset="2"/>
              <a:buNone/>
            </a:pPr>
            <a:endParaRPr lang="ja-JP" altLang="en-US" b="1" u="sng" dirty="0"/>
          </a:p>
          <a:p>
            <a:pPr marL="342900" indent="-342900">
              <a:buFont typeface="Wingdings" pitchFamily="2" charset="2"/>
              <a:buNone/>
            </a:pPr>
            <a:endParaRPr lang="ja-JP" altLang="en-US" b="1" u="sng" dirty="0"/>
          </a:p>
          <a:p>
            <a:pPr marL="342900" indent="-342900">
              <a:buFont typeface="Wingdings" pitchFamily="2" charset="2"/>
              <a:buNone/>
            </a:pPr>
            <a:endParaRPr lang="ja-JP" altLang="en-US" b="1" u="sng" dirty="0"/>
          </a:p>
          <a:p>
            <a:pPr marL="342900" indent="-342900"/>
            <a:endParaRPr lang="en-US" altLang="ja-JP" b="1" dirty="0"/>
          </a:p>
        </p:txBody>
      </p:sp>
    </p:spTree>
    <p:extLst>
      <p:ext uri="{BB962C8B-B14F-4D97-AF65-F5344CB8AC3E}">
        <p14:creationId xmlns:p14="http://schemas.microsoft.com/office/powerpoint/2010/main" val="378806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title"/>
          </p:nvPr>
        </p:nvSpPr>
        <p:spPr>
          <a:noFill/>
          <a:ln/>
        </p:spPr>
        <p:txBody>
          <a:bodyPr/>
          <a:lstStyle/>
          <a:p>
            <a:pPr algn="ctr"/>
            <a:r>
              <a:rPr lang="ja-JP" altLang="en-US" dirty="0"/>
              <a:t>用語の説明：通訳の形式</a:t>
            </a:r>
          </a:p>
        </p:txBody>
      </p:sp>
      <p:sp>
        <p:nvSpPr>
          <p:cNvPr id="97282" name="Rectangle 2"/>
          <p:cNvSpPr>
            <a:spLocks noGrp="1" noChangeArrowheads="1"/>
          </p:cNvSpPr>
          <p:nvPr>
            <p:ph idx="1"/>
          </p:nvPr>
        </p:nvSpPr>
        <p:spPr/>
        <p:txBody>
          <a:bodyPr>
            <a:normAutofit lnSpcReduction="10000"/>
          </a:bodyPr>
          <a:lstStyle/>
          <a:p>
            <a:pPr marL="342900" indent="-342900"/>
            <a:r>
              <a:rPr lang="ja-JP" altLang="en-US" sz="3900" b="1" dirty="0"/>
              <a:t>逐次通訳</a:t>
            </a:r>
          </a:p>
          <a:p>
            <a:pPr marL="742950" lvl="1" indent="-285750"/>
            <a:r>
              <a:rPr lang="ja-JP" altLang="en-US" sz="3500" b="1" dirty="0"/>
              <a:t>センテンス（単文、短文）通訳</a:t>
            </a:r>
          </a:p>
          <a:p>
            <a:pPr marL="742950" lvl="1" indent="-285750"/>
            <a:r>
              <a:rPr lang="ja-JP" altLang="en-US" sz="3500" b="1" dirty="0"/>
              <a:t>長文逐次通訳</a:t>
            </a:r>
          </a:p>
          <a:p>
            <a:pPr marL="342900" indent="-342900"/>
            <a:r>
              <a:rPr lang="ja-JP" altLang="en-US" sz="3900" b="1" dirty="0"/>
              <a:t>同時通訳</a:t>
            </a:r>
          </a:p>
          <a:p>
            <a:pPr marL="742950" lvl="1" indent="-285750"/>
            <a:r>
              <a:rPr lang="ja-JP" altLang="en-US" sz="3500" b="1" dirty="0"/>
              <a:t>通訳装置を使用した同時通訳</a:t>
            </a:r>
          </a:p>
          <a:p>
            <a:pPr marL="742950" lvl="1" indent="-285750"/>
            <a:r>
              <a:rPr lang="ja-JP" altLang="en-US" sz="3500" b="1" dirty="0"/>
              <a:t>ウィスパリング同時通訳</a:t>
            </a:r>
          </a:p>
          <a:p>
            <a:pPr marL="342900" indent="-342900">
              <a:buFont typeface="Wingdings" pitchFamily="2" charset="2"/>
              <a:buNone/>
            </a:pPr>
            <a:r>
              <a:rPr lang="ja-JP" altLang="en-US" sz="3900" b="1" dirty="0"/>
              <a:t>以上の他にも時差通訳などがある。</a:t>
            </a:r>
          </a:p>
          <a:p>
            <a:pPr marL="342900" indent="-342900"/>
            <a:endParaRPr lang="en-US" altLang="ja-JP" sz="3900" b="1" dirty="0"/>
          </a:p>
        </p:txBody>
      </p:sp>
    </p:spTree>
    <p:extLst>
      <p:ext uri="{BB962C8B-B14F-4D97-AF65-F5344CB8AC3E}">
        <p14:creationId xmlns:p14="http://schemas.microsoft.com/office/powerpoint/2010/main" val="190362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a:r>
              <a:rPr lang="ja-JP" altLang="en-US" sz="4200" dirty="0"/>
              <a:t>通訳者の理解を支える知識</a:t>
            </a:r>
          </a:p>
        </p:txBody>
      </p:sp>
      <p:sp>
        <p:nvSpPr>
          <p:cNvPr id="98307" name="Rectangle 3"/>
          <p:cNvSpPr>
            <a:spLocks noGrp="1" noChangeArrowheads="1"/>
          </p:cNvSpPr>
          <p:nvPr>
            <p:ph idx="1"/>
          </p:nvPr>
        </p:nvSpPr>
        <p:spPr/>
        <p:txBody>
          <a:bodyPr>
            <a:normAutofit lnSpcReduction="10000"/>
          </a:bodyPr>
          <a:lstStyle/>
          <a:p>
            <a:pPr marL="342900" indent="-342900">
              <a:buFont typeface="Wingdings" pitchFamily="2" charset="2"/>
              <a:buNone/>
            </a:pPr>
            <a:endParaRPr lang="en-US" altLang="ja-JP" sz="3900" b="1" dirty="0"/>
          </a:p>
          <a:p>
            <a:pPr marL="342900" indent="-342900"/>
            <a:r>
              <a:rPr lang="ja-JP" altLang="en-US" sz="3900" b="1" dirty="0"/>
              <a:t>世界知識：一般常識、雑学的知識</a:t>
            </a:r>
          </a:p>
          <a:p>
            <a:pPr marL="342900" indent="-342900"/>
            <a:r>
              <a:rPr lang="ja-JP" altLang="en-US" sz="3900" b="1" dirty="0"/>
              <a:t>状況知識：参加者、目的、場所など</a:t>
            </a:r>
          </a:p>
          <a:p>
            <a:pPr marL="342900" indent="-342900"/>
            <a:r>
              <a:rPr lang="ja-JP" altLang="en-US" sz="3900" b="1" dirty="0"/>
              <a:t>言語知識：語彙、語法、語用</a:t>
            </a:r>
          </a:p>
          <a:p>
            <a:pPr marL="342900" indent="-342900"/>
            <a:r>
              <a:rPr lang="ja-JP" altLang="en-US" sz="3900" b="1" dirty="0"/>
              <a:t>専門知識：用語、枠組み、考え方</a:t>
            </a:r>
          </a:p>
        </p:txBody>
      </p:sp>
    </p:spTree>
    <p:extLst>
      <p:ext uri="{BB962C8B-B14F-4D97-AF65-F5344CB8AC3E}">
        <p14:creationId xmlns:p14="http://schemas.microsoft.com/office/powerpoint/2010/main" val="323118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403648" y="11266"/>
            <a:ext cx="7498080" cy="1143000"/>
          </a:xfrm>
        </p:spPr>
        <p:txBody>
          <a:bodyPr/>
          <a:lstStyle/>
          <a:p>
            <a:pPr algn="ctr"/>
            <a:r>
              <a:rPr lang="ja-JP" altLang="en-US" sz="4200" b="1" dirty="0"/>
              <a:t>通訳者の言語理解の特徴</a:t>
            </a:r>
          </a:p>
        </p:txBody>
      </p:sp>
      <p:sp>
        <p:nvSpPr>
          <p:cNvPr id="99331" name="Rectangle 3"/>
          <p:cNvSpPr>
            <a:spLocks noGrp="1" noChangeArrowheads="1"/>
          </p:cNvSpPr>
          <p:nvPr>
            <p:ph idx="1"/>
          </p:nvPr>
        </p:nvSpPr>
        <p:spPr>
          <a:xfrm>
            <a:off x="1043608" y="1124744"/>
            <a:ext cx="8100392" cy="5472608"/>
          </a:xfrm>
        </p:spPr>
        <p:txBody>
          <a:bodyPr>
            <a:normAutofit fontScale="92500" lnSpcReduction="20000"/>
          </a:bodyPr>
          <a:lstStyle/>
          <a:p>
            <a:pPr marL="342900" indent="-342900"/>
            <a:r>
              <a:rPr lang="ja-JP" altLang="en-US" b="1" dirty="0"/>
              <a:t>言語の</a:t>
            </a:r>
            <a:r>
              <a:rPr lang="ja-JP" altLang="en-US" b="1" dirty="0" smtClean="0"/>
              <a:t>線状性・意味単位の</a:t>
            </a:r>
            <a:r>
              <a:rPr lang="ja-JP" altLang="en-US" b="1" dirty="0"/>
              <a:t>オンライン処理</a:t>
            </a:r>
          </a:p>
          <a:p>
            <a:pPr marL="742950" lvl="1" indent="-285750"/>
            <a:r>
              <a:rPr lang="ja-JP" altLang="en-US" b="1" dirty="0"/>
              <a:t>音韻形式の分析によって切り分けをおこなう。</a:t>
            </a:r>
          </a:p>
          <a:p>
            <a:pPr marL="742950" lvl="1" indent="-285750"/>
            <a:r>
              <a:rPr lang="ja-JP" altLang="en-US" b="1" dirty="0"/>
              <a:t>切り分けた意味単位で暫定的に意味表象に投射する。</a:t>
            </a:r>
          </a:p>
          <a:p>
            <a:pPr marL="742950" lvl="1" indent="-285750"/>
            <a:r>
              <a:rPr lang="ja-JP" altLang="en-US" b="1" dirty="0"/>
              <a:t>投射された意味表象は暫定的にＴＬに変換される。</a:t>
            </a:r>
          </a:p>
          <a:p>
            <a:pPr marL="742950" lvl="1" indent="-285750"/>
            <a:r>
              <a:rPr lang="ja-JP" altLang="en-US" b="1" dirty="0"/>
              <a:t>ある程度のサイズに統合しＴＬの修正を行う。</a:t>
            </a:r>
          </a:p>
          <a:p>
            <a:pPr marL="342900" indent="-342900"/>
            <a:r>
              <a:rPr lang="ja-JP" altLang="en-US" b="1" dirty="0"/>
              <a:t>逐次通訳：記憶保持の補助手段としてノートをとる。</a:t>
            </a:r>
          </a:p>
          <a:p>
            <a:pPr marL="342900" indent="-342900"/>
            <a:r>
              <a:rPr lang="ja-JP" altLang="en-US" b="1" dirty="0"/>
              <a:t>同時通訳：訳出可能な単位ごとにアウトプットする。</a:t>
            </a:r>
          </a:p>
          <a:p>
            <a:pPr marL="342900" indent="-342900">
              <a:buFont typeface="Wingdings" pitchFamily="2" charset="2"/>
              <a:buNone/>
            </a:pPr>
            <a:r>
              <a:rPr lang="ja-JP" altLang="en-US" b="1" dirty="0"/>
              <a:t>　以上のように通訳者は理解と転換を常に同時進行で行っている。</a:t>
            </a:r>
          </a:p>
        </p:txBody>
      </p:sp>
    </p:spTree>
    <p:extLst>
      <p:ext uri="{BB962C8B-B14F-4D97-AF65-F5344CB8AC3E}">
        <p14:creationId xmlns:p14="http://schemas.microsoft.com/office/powerpoint/2010/main" val="4050018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ctr"/>
            <a:r>
              <a:rPr lang="ja-JP" altLang="en-US" sz="4200" dirty="0"/>
              <a:t>ＳＬからＴＬへの転換</a:t>
            </a:r>
          </a:p>
        </p:txBody>
      </p:sp>
      <p:sp>
        <p:nvSpPr>
          <p:cNvPr id="100355" name="Rectangle 3"/>
          <p:cNvSpPr>
            <a:spLocks noGrp="1" noChangeArrowheads="1"/>
          </p:cNvSpPr>
          <p:nvPr>
            <p:ph idx="1"/>
          </p:nvPr>
        </p:nvSpPr>
        <p:spPr/>
        <p:txBody>
          <a:bodyPr/>
          <a:lstStyle/>
          <a:p>
            <a:pPr marL="342900" indent="-342900">
              <a:lnSpc>
                <a:spcPct val="90000"/>
              </a:lnSpc>
            </a:pPr>
            <a:r>
              <a:rPr lang="ja-JP" altLang="en-US" sz="3500" b="1" dirty="0"/>
              <a:t>意味のまとまりごとに理解しつつ、分析と統合を繰り返しながら、話し手のメッセージをとらえる。</a:t>
            </a:r>
          </a:p>
          <a:p>
            <a:pPr marL="342900" indent="-342900">
              <a:lnSpc>
                <a:spcPct val="90000"/>
              </a:lnSpc>
            </a:pPr>
            <a:r>
              <a:rPr lang="ja-JP" altLang="en-US" sz="3500" b="1" dirty="0"/>
              <a:t>深層構造の意味からＴＬの表層構造に投射する。</a:t>
            </a:r>
          </a:p>
          <a:p>
            <a:pPr marL="342900" indent="-342900">
              <a:lnSpc>
                <a:spcPct val="90000"/>
              </a:lnSpc>
            </a:pPr>
            <a:r>
              <a:rPr lang="ja-JP" altLang="en-US" sz="3500" b="1" dirty="0"/>
              <a:t>ＳＬのメッセージ（Ｍ１）に含まれるコンテンツおよびその関連性はＴＬのＭ２においても保持される（等価の原則）。</a:t>
            </a:r>
            <a:endParaRPr lang="ja-JP" altLang="en-US" b="1" dirty="0"/>
          </a:p>
        </p:txBody>
      </p:sp>
    </p:spTree>
    <p:extLst>
      <p:ext uri="{BB962C8B-B14F-4D97-AF65-F5344CB8AC3E}">
        <p14:creationId xmlns:p14="http://schemas.microsoft.com/office/powerpoint/2010/main" val="1405238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403</TotalTime>
  <Words>578</Words>
  <Application>Microsoft Office PowerPoint</Application>
  <PresentationFormat>画面に合わせる (4:3)</PresentationFormat>
  <Paragraphs>83</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フレッシュ</vt:lpstr>
      <vt:lpstr>       通訳翻訳論  </vt:lpstr>
      <vt:lpstr>芸能・スポーツの通訳</vt:lpstr>
      <vt:lpstr>芸能・スポーツ通訳者の資質</vt:lpstr>
      <vt:lpstr>通訳の原理</vt:lpstr>
      <vt:lpstr>用語の説明：言語の種別</vt:lpstr>
      <vt:lpstr>用語の説明：通訳の形式</vt:lpstr>
      <vt:lpstr>通訳者の理解を支える知識</vt:lpstr>
      <vt:lpstr>通訳者の言語理解の特徴</vt:lpstr>
      <vt:lpstr>ＳＬからＴＬへの転換</vt:lpstr>
      <vt:lpstr>非言語・パラ言語的要因</vt:lpstr>
      <vt:lpstr>通訳能力の三次元モデル</vt:lpstr>
      <vt:lpstr>通訳のプロセス　ーまとめー</vt:lpstr>
    </vt:vector>
  </TitlesOfParts>
  <Company>nagata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通訳翻訳論第八回</dc:title>
  <dc:creator>永田　小絵</dc:creator>
  <cp:lastModifiedBy>獨協大学</cp:lastModifiedBy>
  <cp:revision>32</cp:revision>
  <dcterms:created xsi:type="dcterms:W3CDTF">2007-11-10T04:00:22Z</dcterms:created>
  <dcterms:modified xsi:type="dcterms:W3CDTF">2016-12-01T02:50:48Z</dcterms:modified>
</cp:coreProperties>
</file>